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68" r:id="rId4"/>
    <p:sldId id="264" r:id="rId5"/>
    <p:sldId id="353" r:id="rId6"/>
    <p:sldId id="274" r:id="rId7"/>
    <p:sldId id="317" r:id="rId8"/>
    <p:sldId id="303" r:id="rId9"/>
    <p:sldId id="306" r:id="rId10"/>
    <p:sldId id="305" r:id="rId11"/>
    <p:sldId id="257" r:id="rId12"/>
    <p:sldId id="304" r:id="rId13"/>
    <p:sldId id="30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08" r:id="rId22"/>
    <p:sldId id="330" r:id="rId23"/>
    <p:sldId id="319" r:id="rId24"/>
    <p:sldId id="320" r:id="rId25"/>
    <p:sldId id="331" r:id="rId26"/>
    <p:sldId id="311" r:id="rId27"/>
    <p:sldId id="312" r:id="rId28"/>
    <p:sldId id="313" r:id="rId29"/>
    <p:sldId id="314" r:id="rId30"/>
    <p:sldId id="315" r:id="rId31"/>
    <p:sldId id="316" r:id="rId32"/>
    <p:sldId id="332" r:id="rId33"/>
    <p:sldId id="336" r:id="rId34"/>
    <p:sldId id="309" r:id="rId35"/>
    <p:sldId id="310" r:id="rId36"/>
    <p:sldId id="342" r:id="rId37"/>
    <p:sldId id="341" r:id="rId38"/>
    <p:sldId id="333" r:id="rId39"/>
    <p:sldId id="334" r:id="rId40"/>
    <p:sldId id="335" r:id="rId41"/>
    <p:sldId id="337" r:id="rId42"/>
    <p:sldId id="344" r:id="rId43"/>
    <p:sldId id="338" r:id="rId44"/>
    <p:sldId id="339" r:id="rId45"/>
    <p:sldId id="340" r:id="rId46"/>
    <p:sldId id="350" r:id="rId47"/>
    <p:sldId id="322" r:id="rId48"/>
    <p:sldId id="345" r:id="rId49"/>
    <p:sldId id="349" r:id="rId50"/>
    <p:sldId id="258" r:id="rId51"/>
    <p:sldId id="270" r:id="rId52"/>
    <p:sldId id="269" r:id="rId53"/>
    <p:sldId id="272" r:id="rId54"/>
    <p:sldId id="271" r:id="rId55"/>
    <p:sldId id="277" r:id="rId56"/>
    <p:sldId id="283" r:id="rId57"/>
    <p:sldId id="282" r:id="rId58"/>
    <p:sldId id="281" r:id="rId59"/>
    <p:sldId id="291" r:id="rId60"/>
    <p:sldId id="292" r:id="rId61"/>
    <p:sldId id="296" r:id="rId62"/>
    <p:sldId id="354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3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50B2B-68D1-40EE-8E33-A281F767978E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715D-82EF-4E9D-95DC-196CA051A1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omt.co.kr/blog/r001.ph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-bloggers.com/r-usage-skyrocketing-rexer-poll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://cran.r-project.org/bin/windows/bas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an.r-project.org/web/views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blogchannel.tistory.com/4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ran.nexr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an.r-project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comt.co.kr/study/viewer/view_lecture.php?projectCode=&amp;code=rt&amp;no=2115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log.naver.com/hwangyk3808?Redirect=Log&amp;logNo=220543422411" TargetMode="External"/><Relationship Id="rId4" Type="http://schemas.openxmlformats.org/officeDocument/2006/relationships/hyperlink" Target="http://blog.naver.com/liberty264/220984298909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hwangyk3808/220543422411" TargetMode="External"/><Relationship Id="rId2" Type="http://schemas.openxmlformats.org/officeDocument/2006/relationships/hyperlink" Target="http://blog.naver.com/liberty264/220701504638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://www.comt.co.kr/study/studyBoard_pre.php?code=rt" TargetMode="External"/><Relationship Id="rId4" Type="http://schemas.openxmlformats.org/officeDocument/2006/relationships/hyperlink" Target="http://www.comt.co.kr/study/search_result.php?sKey=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comt.co.kr/study/viewer/view_lecture.php?projectCode=&amp;code=rd1&amp;no=21180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openinf/sheetview.jsp?infId=OA-12913&amp;tMenu=11" TargetMode="External"/><Relationship Id="rId2" Type="http://schemas.openxmlformats.org/officeDocument/2006/relationships/hyperlink" Target="http://blog.naver.com/liberty26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big.kr/?q=infra/infra_intr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ata.seoul.go.kr/" TargetMode="External"/><Relationship Id="rId4" Type="http://schemas.openxmlformats.org/officeDocument/2006/relationships/hyperlink" Target="https://www.data.go.kr/main.do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big.kr/edu_manual/html/01_main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com/ko/download/manual.jsp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t.co.kr/blog/r001.php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w-old.ne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845"/>
            <a:ext cx="8493480" cy="6771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96752"/>
            <a:ext cx="74168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통계학의 이해 </a:t>
            </a:r>
            <a:endParaRPr lang="en-US" altLang="ko-KR" sz="65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6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Big Data Mining</a:t>
            </a:r>
            <a:endParaRPr lang="ko-KR" altLang="en-US" sz="6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6096" y="4375303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이용창  교수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684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856963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616" y="548680"/>
            <a:ext cx="7342207" cy="5111999"/>
            <a:chOff x="1115616" y="908720"/>
            <a:chExt cx="7342207" cy="51119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6" y="908720"/>
              <a:ext cx="424815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4725144"/>
              <a:ext cx="3473375" cy="1295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580112" y="1762669"/>
              <a:ext cx="2877711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 smtClean="0"/>
                <a:t>일종의 </a:t>
              </a:r>
              <a:endParaRPr lang="en-US" altLang="ko-KR" sz="3500" dirty="0" smtClean="0"/>
            </a:p>
            <a:p>
              <a:r>
                <a:rPr lang="ko-KR" altLang="en-US" sz="3500" dirty="0" smtClean="0"/>
                <a:t>프로그램언어</a:t>
              </a:r>
              <a:endParaRPr lang="en-US" altLang="ko-KR" sz="3500" dirty="0" smtClean="0"/>
            </a:p>
            <a:p>
              <a:endParaRPr lang="en-US" altLang="ko-KR" sz="3500" dirty="0" smtClean="0"/>
            </a:p>
            <a:p>
              <a:r>
                <a:rPr lang="ko-KR" altLang="en-US" sz="3500" b="1" dirty="0" smtClean="0">
                  <a:solidFill>
                    <a:srgbClr val="FF0000"/>
                  </a:solidFill>
                </a:rPr>
                <a:t>통계처리</a:t>
              </a:r>
              <a:endParaRPr lang="en-US" altLang="ko-KR" sz="35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2000" b="1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2000" b="1" dirty="0" err="1" smtClean="0">
                  <a:solidFill>
                    <a:srgbClr val="FF0000"/>
                  </a:solidFill>
                </a:rPr>
                <a:t>빅데이터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분석에 적합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)</a:t>
              </a:r>
            </a:p>
            <a:p>
              <a:endParaRPr lang="en-US" altLang="ko-KR" sz="3500" dirty="0" smtClean="0"/>
            </a:p>
            <a:p>
              <a:r>
                <a:rPr lang="ko-KR" altLang="en-US" sz="3500" b="1" dirty="0" smtClean="0">
                  <a:solidFill>
                    <a:srgbClr val="00B050"/>
                  </a:solidFill>
                </a:rPr>
                <a:t>시각화</a:t>
              </a:r>
              <a:r>
                <a:rPr lang="ko-KR" altLang="en-US" sz="3500" dirty="0" smtClean="0"/>
                <a:t> 작업</a:t>
              </a:r>
              <a:endParaRPr lang="en-US" altLang="ko-KR" sz="35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555776" y="6200503"/>
            <a:ext cx="405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www.comt.co.kr/blog/r001.php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502086" cy="4104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98" y="4725144"/>
            <a:ext cx="784516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dirty="0" smtClean="0"/>
              <a:t>통계처리</a:t>
            </a:r>
            <a:r>
              <a:rPr lang="en-US" altLang="ko-KR" sz="3300" dirty="0" smtClean="0"/>
              <a:t>(</a:t>
            </a:r>
            <a:r>
              <a:rPr lang="ko-KR" altLang="en-US" sz="3300" dirty="0" smtClean="0"/>
              <a:t>해석</a:t>
            </a:r>
            <a:r>
              <a:rPr lang="en-US" altLang="ko-KR" sz="3300" dirty="0" smtClean="0"/>
              <a:t>, </a:t>
            </a:r>
            <a:r>
              <a:rPr lang="ko-KR" altLang="en-US" sz="3300" dirty="0" smtClean="0"/>
              <a:t>분석</a:t>
            </a:r>
            <a:r>
              <a:rPr lang="en-US" altLang="ko-KR" sz="3300" dirty="0" smtClean="0"/>
              <a:t>)</a:t>
            </a:r>
            <a:r>
              <a:rPr lang="ko-KR" altLang="en-US" sz="3300" dirty="0" smtClean="0"/>
              <a:t>용 프로그램언어</a:t>
            </a:r>
            <a:endParaRPr lang="en-US" altLang="ko-KR" sz="3300" dirty="0" smtClean="0"/>
          </a:p>
          <a:p>
            <a:r>
              <a:rPr lang="en-US" altLang="ko-KR" sz="3300" dirty="0" smtClean="0"/>
              <a:t>S</a:t>
            </a:r>
            <a:r>
              <a:rPr lang="ko-KR" altLang="en-US" sz="3300" dirty="0" smtClean="0"/>
              <a:t>언어에서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파생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됨</a:t>
            </a:r>
            <a:r>
              <a:rPr lang="en-US" altLang="ko-KR" sz="33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3300" dirty="0" smtClean="0"/>
              <a:t>Package</a:t>
            </a:r>
            <a:r>
              <a:rPr lang="ko-KR" altLang="en-US" sz="3300" dirty="0" smtClean="0"/>
              <a:t>의 도움을 받아 프로그램을 구성</a:t>
            </a:r>
            <a:endParaRPr lang="ko-KR" altLang="en-US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1533562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통계 패키지 </a:t>
            </a:r>
            <a:endParaRPr lang="en-US" altLang="ko-KR" b="1" dirty="0" smtClean="0"/>
          </a:p>
          <a:p>
            <a:r>
              <a:rPr lang="en-US" altLang="ko-KR" b="1" dirty="0" smtClean="0"/>
              <a:t>  SAS</a:t>
            </a:r>
          </a:p>
          <a:p>
            <a:r>
              <a:rPr lang="en-US" altLang="ko-KR" b="1" dirty="0" smtClean="0"/>
              <a:t>  SPSS  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18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76672"/>
            <a:ext cx="8402719" cy="58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599686" cy="59812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79912" y="364014"/>
            <a:ext cx="282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https://cran.r-project.org</a:t>
            </a:r>
            <a:r>
              <a:rPr lang="en-US" altLang="ko-KR" dirty="0" smtClean="0">
                <a:hlinkClick r:id="rId3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8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4664"/>
            <a:ext cx="74676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14362"/>
            <a:ext cx="91059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906197" cy="52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592" y="279485"/>
            <a:ext cx="6984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 : </a:t>
            </a:r>
            <a:r>
              <a:rPr lang="en-US" altLang="ko-KR" dirty="0" smtClean="0">
                <a:hlinkClick r:id="rId2"/>
              </a:rPr>
              <a:t>http://cran.r-project.org/bin/windows/base/</a:t>
            </a:r>
            <a:endParaRPr lang="en-US" altLang="ko-KR" dirty="0" smtClean="0"/>
          </a:p>
          <a:p>
            <a:r>
              <a:rPr lang="en-US" altLang="ko-KR" dirty="0" smtClean="0"/>
              <a:t>R Studio : </a:t>
            </a:r>
            <a:r>
              <a:rPr lang="en-US" altLang="ko-KR" dirty="0" smtClean="0">
                <a:hlinkClick r:id="rId3"/>
              </a:rPr>
              <a:t>https://www.rstudio.com/products/rstudio/download/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http://blogchannel.tistory.com/44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700808"/>
            <a:ext cx="8287296" cy="47525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592" y="1110482"/>
            <a:ext cx="390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6"/>
              </a:rPr>
              <a:t>http://cran.r-project.org/web/views/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88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244497"/>
            <a:ext cx="23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http://cran.nexr.com</a:t>
            </a:r>
            <a:r>
              <a:rPr lang="en-US" altLang="ko-KR" dirty="0" smtClean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8784976" cy="5543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04048" y="244497"/>
            <a:ext cx="282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https://cran.r-project.org</a:t>
            </a:r>
            <a:r>
              <a:rPr lang="en-US" altLang="ko-KR" dirty="0" smtClean="0">
                <a:hlinkClick r:id="rId4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1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95"/>
            <a:ext cx="7776864" cy="6832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1680" y="3429000"/>
            <a:ext cx="580319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700" b="1" dirty="0" smtClean="0"/>
              <a:t>Big data </a:t>
            </a:r>
            <a:r>
              <a:rPr lang="ko-KR" altLang="en-US" sz="5700" b="1" dirty="0" smtClean="0"/>
              <a:t>분석에 </a:t>
            </a:r>
            <a:endParaRPr lang="en-US" altLang="ko-KR" sz="5700" b="1" dirty="0" smtClean="0"/>
          </a:p>
          <a:p>
            <a:r>
              <a:rPr lang="ko-KR" altLang="en-US" sz="5700" b="1" dirty="0" smtClean="0"/>
              <a:t>적합한 언어</a:t>
            </a:r>
            <a:endParaRPr lang="ko-KR" altLang="en-US" sz="57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60648"/>
            <a:ext cx="3024522" cy="233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08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206499" cy="5400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10453" y="404664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https://www.rstudio.com/products/rstudio/download2</a:t>
            </a:r>
            <a:r>
              <a:rPr lang="en-US" altLang="ko-KR" dirty="0" smtClean="0">
                <a:hlinkClick r:id="rId3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1340768"/>
            <a:ext cx="849694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hlinkClick r:id="rId2"/>
              </a:rPr>
              <a:t>R </a:t>
            </a:r>
            <a:r>
              <a:rPr lang="ko-KR" altLang="en-US" sz="1600" dirty="0" smtClean="0">
                <a:hlinkClick r:id="rId2"/>
              </a:rPr>
              <a:t>설치하기</a:t>
            </a:r>
            <a:endParaRPr lang="en-US" altLang="ko-KR" sz="1600" dirty="0" smtClean="0">
              <a:hlinkClick r:id="rId2"/>
            </a:endParaRPr>
          </a:p>
          <a:p>
            <a:endParaRPr lang="en-US" altLang="ko-KR" sz="1600" dirty="0" smtClean="0">
              <a:hlinkClick r:id="rId2"/>
            </a:endParaRPr>
          </a:p>
          <a:p>
            <a:endParaRPr lang="en-US" altLang="ko-KR" sz="1600" dirty="0">
              <a:hlinkClick r:id="rId2"/>
            </a:endParaRPr>
          </a:p>
          <a:p>
            <a:r>
              <a:rPr lang="en-US" altLang="ko-KR" sz="1600" dirty="0" smtClean="0">
                <a:hlinkClick r:id="rId2"/>
              </a:rPr>
              <a:t>R </a:t>
            </a:r>
            <a:r>
              <a:rPr lang="ko-KR" altLang="en-US" sz="1600" dirty="0" smtClean="0">
                <a:hlinkClick r:id="rId2"/>
              </a:rPr>
              <a:t>구조 및 특징 </a:t>
            </a:r>
            <a:r>
              <a:rPr lang="en-US" altLang="ko-KR" sz="1600" dirty="0" smtClean="0">
                <a:hlinkClick r:id="rId2"/>
              </a:rPr>
              <a:t> </a:t>
            </a:r>
          </a:p>
          <a:p>
            <a:r>
              <a:rPr lang="en-US" altLang="ko-KR" sz="1600" dirty="0" smtClean="0">
                <a:hlinkClick r:id="rId2"/>
              </a:rPr>
              <a:t>http</a:t>
            </a:r>
            <a:r>
              <a:rPr lang="en-US" altLang="ko-KR" sz="1600" dirty="0">
                <a:hlinkClick r:id="rId2"/>
              </a:rPr>
              <a:t>://www.comt.co.kr/study/viewer/view_lecture.php?projectCode=&amp;</a:t>
            </a:r>
            <a:r>
              <a:rPr lang="en-US" altLang="ko-KR" sz="1600" dirty="0" smtClean="0">
                <a:hlinkClick r:id="rId2"/>
              </a:rPr>
              <a:t>code=rt&amp;no=21154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>
                <a:hlinkClick r:id="rId3"/>
              </a:rPr>
              <a:t>https://cran.r-project.org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R </a:t>
            </a:r>
            <a:r>
              <a:rPr lang="ko-KR" altLang="en-US" sz="1600" dirty="0" smtClean="0"/>
              <a:t>강의</a:t>
            </a:r>
            <a:endParaRPr lang="en-US" altLang="ko-KR" sz="1600" dirty="0" smtClean="0"/>
          </a:p>
          <a:p>
            <a:r>
              <a:rPr lang="en-US" altLang="ko-KR" sz="1600" dirty="0" smtClean="0">
                <a:hlinkClick r:id="rId4"/>
              </a:rPr>
              <a:t>http</a:t>
            </a:r>
            <a:r>
              <a:rPr lang="en-US" altLang="ko-KR" sz="1600" dirty="0">
                <a:hlinkClick r:id="rId4"/>
              </a:rPr>
              <a:t>://</a:t>
            </a:r>
            <a:r>
              <a:rPr lang="en-US" altLang="ko-KR" sz="1600" dirty="0" smtClean="0">
                <a:hlinkClick r:id="rId4"/>
              </a:rPr>
              <a:t>blog.naver.com/liberty264/220984298909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/>
              <a:t>R </a:t>
            </a:r>
            <a:r>
              <a:rPr lang="ko-KR" altLang="en-US" sz="1600" dirty="0" err="1"/>
              <a:t>텍스트마이닝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http://</a:t>
            </a:r>
            <a:r>
              <a:rPr lang="en-US" altLang="ko-KR" sz="1600" dirty="0" smtClean="0">
                <a:hlinkClick r:id="rId5"/>
              </a:rPr>
              <a:t>blog.naver.com/hwangyk3808?Redirect=Log&amp;logNo=220543422411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55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92696"/>
            <a:ext cx="74888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 smtClean="0"/>
              <a:t>R</a:t>
            </a:r>
            <a:r>
              <a:rPr lang="ko-KR" altLang="en-US" sz="3300" b="1" dirty="0" smtClean="0"/>
              <a:t>를 최초로 설치하면 </a:t>
            </a:r>
            <a:endParaRPr lang="en-US" altLang="ko-KR" sz="3300" b="1" dirty="0" smtClean="0"/>
          </a:p>
          <a:p>
            <a:endParaRPr lang="en-US" altLang="ko-KR" dirty="0"/>
          </a:p>
          <a:p>
            <a:endParaRPr lang="en-US" altLang="ko-KR" sz="2500" dirty="0" smtClean="0"/>
          </a:p>
          <a:p>
            <a:r>
              <a:rPr lang="en-US" altLang="ko-KR" sz="2500" dirty="0" smtClean="0"/>
              <a:t>   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기본적인 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Package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만 설치된다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. </a:t>
            </a:r>
          </a:p>
          <a:p>
            <a:endParaRPr lang="en-US" altLang="ko-KR" sz="2500" dirty="0"/>
          </a:p>
          <a:p>
            <a:r>
              <a:rPr lang="en-US" altLang="ko-KR" sz="2500" dirty="0" smtClean="0"/>
              <a:t>   </a:t>
            </a:r>
            <a:r>
              <a:rPr lang="ko-KR" altLang="en-US" sz="2500" dirty="0" smtClean="0"/>
              <a:t>목적에 따라 작업내용에 따라서는 추가적인    </a:t>
            </a:r>
            <a:endParaRPr lang="en-US" altLang="ko-KR" sz="2500" dirty="0" smtClean="0"/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</a:t>
            </a:r>
            <a:r>
              <a:rPr lang="ko-KR" altLang="en-US" sz="2500" dirty="0" smtClean="0"/>
              <a:t>별도의 </a:t>
            </a:r>
            <a:r>
              <a:rPr lang="en-US" altLang="ko-KR" sz="2500" dirty="0" smtClean="0"/>
              <a:t>Package</a:t>
            </a:r>
            <a:r>
              <a:rPr lang="ko-KR" altLang="en-US" sz="2500" dirty="0" smtClean="0"/>
              <a:t>를 설치해줘야 함</a:t>
            </a:r>
            <a:r>
              <a:rPr lang="en-US" altLang="ko-KR" sz="2500" dirty="0" smtClean="0"/>
              <a:t>.</a:t>
            </a:r>
          </a:p>
          <a:p>
            <a:endParaRPr lang="en-US" altLang="ko-KR" sz="2500" dirty="0"/>
          </a:p>
          <a:p>
            <a:r>
              <a:rPr lang="en-US" altLang="ko-KR" sz="2500" dirty="0" smtClean="0"/>
              <a:t>   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Package = Library (8,000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개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이상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  </a:t>
            </a:r>
            <a:r>
              <a:rPr lang="ko-KR" altLang="en-US" sz="2500" dirty="0" smtClean="0"/>
              <a:t>함수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데이터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컴파일 된 코드 등을 모아 놓은</a:t>
            </a:r>
            <a:endParaRPr lang="en-US" altLang="ko-KR" sz="2500" dirty="0" smtClean="0"/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  </a:t>
            </a:r>
            <a:r>
              <a:rPr lang="ko-KR" altLang="en-US" sz="2500" dirty="0" smtClean="0"/>
              <a:t>프로그램</a:t>
            </a:r>
            <a:r>
              <a:rPr lang="en-US" altLang="ko-KR" sz="2500" dirty="0" smtClean="0"/>
              <a:t> </a:t>
            </a:r>
          </a:p>
          <a:p>
            <a:endParaRPr lang="en-US" altLang="ko-KR" sz="2500" dirty="0"/>
          </a:p>
          <a:p>
            <a:r>
              <a:rPr lang="en-US" altLang="ko-KR" sz="2500" b="1" dirty="0" smtClean="0">
                <a:solidFill>
                  <a:srgbClr val="00B050"/>
                </a:solidFill>
              </a:rPr>
              <a:t>   Package</a:t>
            </a:r>
            <a:r>
              <a:rPr lang="ko-KR" altLang="en-US" sz="2500" b="1" dirty="0" smtClean="0">
                <a:solidFill>
                  <a:srgbClr val="00B050"/>
                </a:solidFill>
              </a:rPr>
              <a:t>만 잘 활용해도 </a:t>
            </a:r>
            <a:r>
              <a:rPr lang="en-US" altLang="ko-KR" sz="2500" b="1" dirty="0" smtClean="0">
                <a:solidFill>
                  <a:srgbClr val="00B050"/>
                </a:solidFill>
              </a:rPr>
              <a:t>R</a:t>
            </a:r>
            <a:r>
              <a:rPr lang="ko-KR" altLang="en-US" sz="2500" b="1" dirty="0" smtClean="0">
                <a:solidFill>
                  <a:srgbClr val="00B050"/>
                </a:solidFill>
              </a:rPr>
              <a:t>의 절반은 성공</a:t>
            </a:r>
            <a:r>
              <a:rPr lang="en-US" altLang="ko-KR" sz="2500" b="1" dirty="0" smtClean="0">
                <a:solidFill>
                  <a:srgbClr val="00B050"/>
                </a:solidFill>
              </a:rPr>
              <a:t> </a:t>
            </a:r>
            <a:endParaRPr lang="ko-KR" altLang="en-US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7" y="404664"/>
            <a:ext cx="861702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404664"/>
            <a:ext cx="80648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R</a:t>
            </a:r>
            <a:r>
              <a:rPr lang="ko-KR" altLang="en-US" sz="3000" b="1" dirty="0" smtClean="0">
                <a:solidFill>
                  <a:srgbClr val="FF0000"/>
                </a:solidFill>
              </a:rPr>
              <a:t>설치 장소에서  기본 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>Package = Library 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2"/>
            <a:ext cx="677580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7099" y="260648"/>
            <a:ext cx="5187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필요한 </a:t>
            </a:r>
            <a:r>
              <a:rPr lang="en-US" altLang="ko-KR" sz="2000" b="1" dirty="0" smtClean="0"/>
              <a:t>Package </a:t>
            </a:r>
            <a:r>
              <a:rPr lang="ko-KR" altLang="en-US" sz="2000" b="1" dirty="0" smtClean="0"/>
              <a:t>검색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구글에서</a:t>
            </a:r>
            <a:r>
              <a:rPr lang="ko-KR" altLang="en-US" sz="2000" b="1" dirty="0" smtClean="0"/>
              <a:t> 찾는다</a:t>
            </a:r>
            <a:r>
              <a:rPr lang="en-US" altLang="ko-KR" sz="2000" b="1" dirty="0" smtClean="0"/>
              <a:t>.</a:t>
            </a:r>
          </a:p>
          <a:p>
            <a:r>
              <a:rPr lang="en-US" altLang="ko-KR" sz="2000" b="1" dirty="0" smtClean="0"/>
              <a:t>Package</a:t>
            </a:r>
            <a:r>
              <a:rPr lang="ko-KR" altLang="en-US" sz="2000" b="1" dirty="0" smtClean="0"/>
              <a:t> 현황 </a:t>
            </a:r>
            <a:r>
              <a:rPr lang="en-US" altLang="ko-KR" sz="2000" b="1" dirty="0"/>
              <a:t>: </a:t>
            </a:r>
            <a:r>
              <a:rPr lang="en-US" altLang="ko-KR" sz="2000" b="1" dirty="0">
                <a:hlinkClick r:id="rId2"/>
              </a:rPr>
              <a:t>https://cran.r-project.org</a:t>
            </a:r>
            <a:r>
              <a:rPr lang="en-US" altLang="ko-KR" sz="2000" b="1" dirty="0" smtClean="0">
                <a:hlinkClick r:id="rId2"/>
              </a:rPr>
              <a:t>/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196752"/>
            <a:ext cx="795476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4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784976" cy="54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424936" cy="5174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404664"/>
            <a:ext cx="66858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rgbClr val="FF0000"/>
                </a:solidFill>
              </a:rPr>
              <a:t>자신의 용도에 맞는 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package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를 선택 후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설치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87824" y="476672"/>
            <a:ext cx="2780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www.google.co.kr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766395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52437"/>
            <a:ext cx="8439150" cy="595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6176" y="551723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rgbClr val="FF0000"/>
                </a:solidFill>
              </a:rPr>
              <a:t>설치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910786" cy="50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01712" y="249096"/>
            <a:ext cx="8078730" cy="6115003"/>
            <a:chOff x="801712" y="249096"/>
            <a:chExt cx="8078730" cy="61150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712" y="249096"/>
              <a:ext cx="6048672" cy="446956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550434" y="432368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경로지정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3" y="4718660"/>
              <a:ext cx="2638425" cy="9715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635896" y="5367045"/>
              <a:ext cx="33570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현재 설치되어 있는 패키지 </a:t>
              </a:r>
              <a:r>
                <a:rPr lang="en-US" altLang="ko-KR" sz="1500" b="1" dirty="0" smtClean="0">
                  <a:solidFill>
                    <a:srgbClr val="FF0000"/>
                  </a:solidFill>
                </a:rPr>
                <a:t>list </a:t>
              </a:r>
              <a:r>
                <a:rPr lang="ko-KR" altLang="en-US" sz="1500" b="1" dirty="0" smtClean="0">
                  <a:solidFill>
                    <a:srgbClr val="FF0000"/>
                  </a:solidFill>
                </a:rPr>
                <a:t>확인 </a:t>
              </a:r>
              <a:endParaRPr lang="ko-KR" altLang="en-US" sz="1500" b="1" dirty="0">
                <a:solidFill>
                  <a:srgbClr val="FF0000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623" y="5798727"/>
              <a:ext cx="2952750" cy="2857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7623" y="6116376"/>
              <a:ext cx="2316353" cy="2274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46699" y="5810101"/>
              <a:ext cx="46337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현재 설치되어 있는 패키지 </a:t>
              </a:r>
              <a:r>
                <a:rPr lang="en-US" altLang="ko-KR" sz="1500" b="1" dirty="0" smtClean="0">
                  <a:solidFill>
                    <a:srgbClr val="FF0000"/>
                  </a:solidFill>
                </a:rPr>
                <a:t>update</a:t>
              </a:r>
              <a:r>
                <a:rPr lang="ko-KR" altLang="en-US" sz="1500" b="1" dirty="0" smtClean="0">
                  <a:solidFill>
                    <a:srgbClr val="FF0000"/>
                  </a:solidFill>
                </a:rPr>
                <a:t> </a:t>
              </a:r>
              <a:endParaRPr lang="en-US" altLang="ko-KR" sz="15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현재 컴퓨터에 설치된 패키지</a:t>
              </a:r>
              <a:r>
                <a:rPr lang="en-US" altLang="ko-KR" sz="1500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1500" b="1" dirty="0" smtClean="0">
                  <a:solidFill>
                    <a:srgbClr val="FF0000"/>
                  </a:solidFill>
                </a:rPr>
                <a:t>한방에 모두 업데이트</a:t>
              </a:r>
              <a:endParaRPr lang="ko-KR" altLang="en-US" sz="15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2250" y="259035"/>
              <a:ext cx="1728192" cy="5042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81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1" y="188640"/>
            <a:ext cx="76771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02153"/>
            <a:ext cx="8420317" cy="4392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5816" y="980728"/>
            <a:ext cx="36150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rgbClr val="FF0000"/>
                </a:solidFill>
              </a:rPr>
              <a:t>작업 </a:t>
            </a:r>
            <a:r>
              <a:rPr lang="ko-KR" altLang="en-US" sz="2500" b="1" dirty="0" err="1" smtClean="0">
                <a:solidFill>
                  <a:srgbClr val="FF0000"/>
                </a:solidFill>
              </a:rPr>
              <a:t>디렉토리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 지정하기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5976" y="5157192"/>
            <a:ext cx="318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작업 폴더 생성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(Excel 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 후 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7704" y="613901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방향키 </a:t>
            </a:r>
            <a:r>
              <a:rPr lang="en-US" altLang="ko-KR" dirty="0" smtClean="0"/>
              <a:t>up :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단계 사용한 명령어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나옴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4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028343"/>
            <a:ext cx="7632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2"/>
              </a:rPr>
              <a:t>인터넷 </a:t>
            </a:r>
            <a:r>
              <a:rPr lang="en-US" altLang="ko-KR" dirty="0" smtClean="0">
                <a:hlinkClick r:id="rId2"/>
              </a:rPr>
              <a:t>blog </a:t>
            </a:r>
            <a:r>
              <a:rPr lang="ko-KR" altLang="en-US" dirty="0" smtClean="0">
                <a:hlinkClick r:id="rId2"/>
              </a:rPr>
              <a:t>강좌 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>
                <a:hlinkClick r:id="rId2"/>
              </a:rPr>
              <a:t>http://blog.naver.com/liberty264/221088113619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blog.naver.com/liberty264/220701504638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blog.naver.com/hwangyk3808/220543422411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유료 강좌 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www.comt.co.kr/study/search_result.php?sKey=R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http://www.comt.co.kr/study/studyBoard_pre.php?code=rt</a:t>
            </a:r>
            <a:r>
              <a:rPr lang="en-US" altLang="ko-KR" dirty="0" smtClean="0">
                <a:hlinkClick r:id="rId5"/>
              </a:rPr>
              <a:t>#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56" y="4299149"/>
            <a:ext cx="8284288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585787"/>
            <a:ext cx="90106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476672"/>
            <a:ext cx="47179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dirty="0" smtClean="0"/>
              <a:t>R</a:t>
            </a:r>
            <a:r>
              <a:rPr lang="ko-KR" altLang="en-US" sz="3300" b="1" dirty="0" smtClean="0"/>
              <a:t>의 기본 문법 학습하기</a:t>
            </a:r>
            <a:endParaRPr lang="ko-KR" altLang="en-US" sz="33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1" y="1412776"/>
            <a:ext cx="8880103" cy="2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8511108" cy="6056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6256" y="1988840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ko-KR" altLang="en-US" dirty="0" err="1" smtClean="0">
                <a:solidFill>
                  <a:srgbClr val="FF0000"/>
                </a:solidFill>
              </a:rPr>
              <a:t>고급문</a:t>
            </a:r>
            <a:r>
              <a:rPr lang="ko-KR" altLang="en-US" dirty="0" smtClean="0">
                <a:solidFill>
                  <a:srgbClr val="FF0000"/>
                </a:solidFill>
              </a:rPr>
              <a:t> 사용시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error</a:t>
            </a:r>
            <a:r>
              <a:rPr lang="ko-KR" altLang="en-US" dirty="0" smtClean="0">
                <a:solidFill>
                  <a:srgbClr val="FF0000"/>
                </a:solidFill>
              </a:rPr>
              <a:t>발생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8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966398" cy="54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76672"/>
            <a:ext cx="6912768" cy="58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8661950" cy="5184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04" y="594928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작업공간 저장하기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Rdata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편집기 저장 </a:t>
            </a:r>
            <a:r>
              <a:rPr lang="en-US" altLang="ko-KR" dirty="0" smtClean="0"/>
              <a:t>: *.R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9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937253" cy="3228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5265" y="548680"/>
            <a:ext cx="3741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 smtClean="0"/>
              <a:t>변수 이용한</a:t>
            </a:r>
            <a:r>
              <a:rPr lang="en-US" altLang="ko-KR" sz="2300" b="1" dirty="0" smtClean="0"/>
              <a:t> </a:t>
            </a:r>
            <a:r>
              <a:rPr lang="ko-KR" altLang="en-US" sz="2300" b="1" dirty="0" smtClean="0"/>
              <a:t>가감승제 연습</a:t>
            </a:r>
            <a:endParaRPr lang="ko-KR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7189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32656"/>
            <a:ext cx="8892480" cy="59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921576" cy="47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0057" y="764704"/>
            <a:ext cx="82809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hlinkClick r:id="rId2"/>
              </a:rPr>
              <a:t>http://www.comt.co.kr/study/viewer/view_lecture.php?projectCode=&amp;</a:t>
            </a:r>
            <a:r>
              <a:rPr lang="en-US" altLang="ko-KR" sz="1500" dirty="0" smtClean="0">
                <a:hlinkClick r:id="rId2"/>
              </a:rPr>
              <a:t>code=rd1&amp;no=21180</a:t>
            </a:r>
            <a:endParaRPr lang="ko-KR" altLang="en-US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2" y="1268760"/>
            <a:ext cx="8436924" cy="5113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6055" y="304927"/>
            <a:ext cx="606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자료수집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정제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빈도수 산정 </a:t>
            </a:r>
            <a:r>
              <a:rPr lang="en-US" altLang="ko-KR" b="1" dirty="0" smtClean="0"/>
              <a:t>– Word Clouding </a:t>
            </a:r>
            <a:r>
              <a:rPr lang="ko-KR" altLang="en-US" b="1" dirty="0" smtClean="0"/>
              <a:t>연습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01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75"/>
            <a:ext cx="6858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712968" cy="57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7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733425"/>
            <a:ext cx="69437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42875"/>
            <a:ext cx="85058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3265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공공데이터</a:t>
            </a:r>
            <a:r>
              <a:rPr lang="en-US" altLang="ko-KR" dirty="0" smtClean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자료처리 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blog.naver.com/liberty264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32527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서울 </a:t>
            </a:r>
            <a:r>
              <a:rPr lang="ko-KR" altLang="en-US" dirty="0" err="1" smtClean="0">
                <a:hlinkClick r:id="rId3"/>
              </a:rPr>
              <a:t>열린데이터</a:t>
            </a:r>
            <a:r>
              <a:rPr lang="ko-KR" altLang="en-US" dirty="0" smtClean="0">
                <a:hlinkClick r:id="rId3"/>
              </a:rPr>
              <a:t> 광장</a:t>
            </a:r>
            <a:endParaRPr lang="en-US" altLang="ko-KR" dirty="0" smtClean="0">
              <a:hlinkClick r:id="rId3"/>
            </a:endParaRPr>
          </a:p>
          <a:p>
            <a:endParaRPr lang="en-US" altLang="ko-KR" dirty="0" smtClean="0">
              <a:hlinkClick r:id="rId3"/>
            </a:endParaRPr>
          </a:p>
          <a:p>
            <a:r>
              <a:rPr lang="ko-KR" altLang="en-US" b="1" dirty="0"/>
              <a:t>서울시 </a:t>
            </a:r>
            <a:r>
              <a:rPr lang="ko-KR" altLang="en-US" b="1" dirty="0" err="1"/>
              <a:t>버스노선별</a:t>
            </a:r>
            <a:r>
              <a:rPr lang="ko-KR" altLang="en-US" b="1" dirty="0"/>
              <a:t> </a:t>
            </a:r>
            <a:r>
              <a:rPr lang="ko-KR" altLang="en-US" b="1" dirty="0" err="1"/>
              <a:t>정류장별</a:t>
            </a:r>
            <a:r>
              <a:rPr lang="ko-KR" altLang="en-US" b="1" dirty="0"/>
              <a:t> 시간대별 </a:t>
            </a:r>
            <a:r>
              <a:rPr lang="ko-KR" altLang="en-US" b="1" dirty="0" err="1"/>
              <a:t>승하차</a:t>
            </a:r>
            <a:r>
              <a:rPr lang="ko-KR" altLang="en-US" b="1" dirty="0"/>
              <a:t> 인원 정보 </a:t>
            </a:r>
            <a:endParaRPr lang="en-US" altLang="ko-KR" dirty="0">
              <a:hlinkClick r:id="rId3"/>
            </a:endParaRPr>
          </a:p>
          <a:p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data.seoul.go.kr/openinf/sheetview.jsp?infId=OA-12913&amp;tMenu=11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204864"/>
            <a:ext cx="8676456" cy="4062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240" y="6339657"/>
            <a:ext cx="643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download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엑셀에서 불러 확인 후 다시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80728"/>
            <a:ext cx="908298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5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0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332656"/>
            <a:ext cx="5767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K-ICT </a:t>
            </a:r>
            <a:r>
              <a:rPr lang="ko-KR" altLang="en-US" dirty="0" err="1" smtClean="0">
                <a:hlinkClick r:id="rId2"/>
              </a:rPr>
              <a:t>빅데이터</a:t>
            </a:r>
            <a:r>
              <a:rPr lang="ko-KR" altLang="en-US" dirty="0" smtClean="0">
                <a:hlinkClick r:id="rId2"/>
              </a:rPr>
              <a:t> 센터  </a:t>
            </a:r>
            <a:r>
              <a:rPr lang="en-US" altLang="ko-KR" dirty="0" smtClean="0">
                <a:hlinkClick r:id="rId2"/>
              </a:rPr>
              <a:t>: https://kbig.kr</a:t>
            </a:r>
          </a:p>
          <a:p>
            <a:r>
              <a:rPr lang="ko-KR" altLang="en-US" dirty="0" smtClean="0">
                <a:hlinkClick r:id="rId2"/>
              </a:rPr>
              <a:t>분석활용</a:t>
            </a:r>
            <a:r>
              <a:rPr lang="en-US" altLang="ko-KR" dirty="0" smtClean="0">
                <a:hlinkClick r:id="rId2"/>
              </a:rPr>
              <a:t>  </a:t>
            </a:r>
            <a:r>
              <a:rPr lang="ko-KR" altLang="en-US" dirty="0" smtClean="0">
                <a:hlinkClick r:id="rId2"/>
              </a:rPr>
              <a:t>인프라  교육실습인프라  학생  순으로 클릭</a:t>
            </a:r>
            <a:endParaRPr lang="en-US" altLang="ko-KR" dirty="0" smtClean="0">
              <a:hlinkClick r:id="rId2"/>
            </a:endParaRPr>
          </a:p>
          <a:p>
            <a:r>
              <a:rPr lang="ko-KR" altLang="en-US" dirty="0" err="1" smtClean="0">
                <a:hlinkClick r:id="rId2"/>
              </a:rPr>
              <a:t>인력양성웹매뉼</a:t>
            </a:r>
            <a:r>
              <a:rPr lang="ko-KR" altLang="en-US" dirty="0" smtClean="0">
                <a:hlinkClick r:id="rId2"/>
              </a:rPr>
              <a:t>  </a:t>
            </a:r>
            <a:r>
              <a:rPr lang="en-US" altLang="ko-KR" dirty="0" smtClean="0">
                <a:hlinkClick r:id="rId2"/>
              </a:rPr>
              <a:t> https</a:t>
            </a:r>
            <a:r>
              <a:rPr lang="en-US" altLang="ko-KR" dirty="0">
                <a:hlinkClick r:id="rId2"/>
              </a:rPr>
              <a:t>://kbig.kr/?</a:t>
            </a:r>
            <a:r>
              <a:rPr lang="en-US" altLang="ko-KR" dirty="0" smtClean="0">
                <a:hlinkClick r:id="rId2"/>
              </a:rPr>
              <a:t>q=infra/infra_intro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2776"/>
            <a:ext cx="5760640" cy="4342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592" y="6021288"/>
            <a:ext cx="541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공공 데이터 포털 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www.data.go.kr/main.do</a:t>
            </a:r>
            <a:endParaRPr lang="en-US" altLang="ko-KR" dirty="0" smtClean="0"/>
          </a:p>
          <a:p>
            <a:r>
              <a:rPr lang="ko-KR" altLang="en-US" dirty="0" smtClean="0"/>
              <a:t>서울시 열린 데이터 광장 </a:t>
            </a:r>
            <a:r>
              <a:rPr lang="en-US" altLang="ko-KR" dirty="0">
                <a:hlinkClick r:id="rId5"/>
              </a:rPr>
              <a:t>http://data.seoul.go.kr</a:t>
            </a:r>
            <a:r>
              <a:rPr lang="en-US" altLang="ko-KR" dirty="0" smtClean="0">
                <a:hlinkClick r:id="rId5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929455"/>
            <a:ext cx="8843714" cy="54776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06" y="188640"/>
            <a:ext cx="3057525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2696"/>
            <a:ext cx="8867527" cy="55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737580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806582" cy="5552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332656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kbig.kr/edu_manual/html/01_main.html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3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433413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4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60648"/>
            <a:ext cx="5544616" cy="64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76872"/>
            <a:ext cx="8748464" cy="4176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332656"/>
            <a:ext cx="7200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     R</a:t>
            </a:r>
            <a:r>
              <a:rPr lang="ko-KR" altLang="en-US" sz="2400" b="1" dirty="0" smtClean="0"/>
              <a:t> 설치할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때</a:t>
            </a:r>
            <a:r>
              <a:rPr lang="en-US" altLang="ko-KR" sz="2400" b="1" dirty="0" smtClean="0"/>
              <a:t>, </a:t>
            </a:r>
            <a:r>
              <a:rPr lang="en-US" altLang="ko-KR" sz="2400" b="1" dirty="0" err="1" smtClean="0"/>
              <a:t>rjava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오류 사전 방지 방법</a:t>
            </a:r>
            <a:endParaRPr lang="en-US" altLang="ko-KR" sz="2400" b="1" dirty="0" smtClean="0"/>
          </a:p>
          <a:p>
            <a:endParaRPr lang="en-US" altLang="ko-KR" sz="1000" dirty="0" smtClean="0"/>
          </a:p>
          <a:p>
            <a:r>
              <a:rPr lang="en-US" altLang="ko-KR" dirty="0" smtClean="0"/>
              <a:t>R </a:t>
            </a:r>
            <a:r>
              <a:rPr lang="ko-KR" altLang="en-US" dirty="0" smtClean="0"/>
              <a:t>설치 후</a:t>
            </a:r>
            <a:r>
              <a:rPr lang="en-US" altLang="ko-KR" dirty="0" smtClean="0"/>
              <a:t>, java 64bit </a:t>
            </a:r>
            <a:r>
              <a:rPr lang="ko-KR" altLang="en-US" dirty="0" smtClean="0"/>
              <a:t>용인지 확인하고 </a:t>
            </a:r>
            <a:r>
              <a:rPr lang="en-US" altLang="ko-KR" dirty="0"/>
              <a:t>http://java.com/ko/ </a:t>
            </a:r>
            <a:r>
              <a:rPr lang="ko-KR" altLang="en-US" dirty="0" smtClean="0"/>
              <a:t>가서</a:t>
            </a:r>
            <a:endParaRPr lang="en-US" altLang="ko-KR" dirty="0" smtClean="0"/>
          </a:p>
          <a:p>
            <a:r>
              <a:rPr lang="en-US" altLang="ko-KR" dirty="0" smtClean="0"/>
              <a:t>Windows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다운로드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아래 모든 자바 다운로드   클릭</a:t>
            </a:r>
            <a:endParaRPr lang="en-US" altLang="ko-KR" dirty="0" smtClean="0"/>
          </a:p>
          <a:p>
            <a:r>
              <a:rPr lang="ko-KR" altLang="en-US" dirty="0" smtClean="0"/>
              <a:t>또는 직접 </a:t>
            </a:r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java.com/ko/download/manual.jsp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가서 </a:t>
            </a:r>
            <a:r>
              <a:rPr lang="en-US" altLang="ko-KR" dirty="0" smtClean="0"/>
              <a:t>64bit</a:t>
            </a:r>
          </a:p>
          <a:p>
            <a:r>
              <a:rPr lang="ko-KR" altLang="en-US" dirty="0" smtClean="0"/>
              <a:t>다운로드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설치할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일반적인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다운로드는 </a:t>
            </a:r>
            <a:r>
              <a:rPr lang="en-US" altLang="ko-KR" dirty="0" smtClean="0"/>
              <a:t>32bit</a:t>
            </a:r>
            <a:r>
              <a:rPr lang="ko-KR" altLang="en-US" dirty="0" smtClean="0"/>
              <a:t>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5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440611" cy="4967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새 스크립트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, Edit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스크립트 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파일을 불러옴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0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346132" cy="593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8640"/>
            <a:ext cx="6984776" cy="65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551114" cy="58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20688"/>
            <a:ext cx="8379986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교재 안의 스크립트를 복사해서 편집기에 붙여놓고 실행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R </a:t>
            </a:r>
            <a:r>
              <a:rPr lang="en-US" altLang="ko-KR" b="1" dirty="0"/>
              <a:t>script</a:t>
            </a:r>
            <a:r>
              <a:rPr lang="ko-KR" altLang="en-US" dirty="0"/>
              <a:t>란 </a:t>
            </a:r>
            <a:r>
              <a:rPr lang="en-US" altLang="ko-KR" dirty="0"/>
              <a:t>R </a:t>
            </a:r>
            <a:r>
              <a:rPr lang="ko-KR" altLang="en-US" dirty="0"/>
              <a:t>콘솔에 </a:t>
            </a:r>
            <a:r>
              <a:rPr lang="ko-KR" altLang="en-US" dirty="0" smtClean="0"/>
              <a:t>입력한 일련의 </a:t>
            </a:r>
            <a:r>
              <a:rPr lang="ko-KR" altLang="en-US" dirty="0"/>
              <a:t>명령어 및 코드를 모은 텍스트 </a:t>
            </a:r>
            <a:r>
              <a:rPr lang="ko-KR" altLang="en-US" dirty="0" smtClean="0"/>
              <a:t>파일을 </a:t>
            </a:r>
            <a:r>
              <a:rPr lang="ko-KR" altLang="en-US" dirty="0"/>
              <a:t>의미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2500" dirty="0" smtClean="0"/>
              <a:t>R Program Beginning </a:t>
            </a:r>
            <a:r>
              <a:rPr lang="ko-KR" altLang="en-US" sz="2500" dirty="0" smtClean="0"/>
              <a:t>동영상 강좌</a:t>
            </a:r>
            <a:endParaRPr lang="en-US" altLang="ko-KR" sz="2500" dirty="0" smtClean="0"/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www.comt.co.kr/blog/r001.php</a:t>
            </a:r>
            <a:endParaRPr lang="en-US" altLang="ko-KR" dirty="0" smtClean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9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7625"/>
            <a:ext cx="79057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620688"/>
            <a:ext cx="6822830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 smtClean="0">
                <a:solidFill>
                  <a:srgbClr val="FF0000"/>
                </a:solidFill>
              </a:rPr>
              <a:t>Big</a:t>
            </a:r>
            <a:r>
              <a:rPr lang="ko-KR" altLang="en-US" sz="45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4500" b="1" dirty="0" smtClean="0">
                <a:solidFill>
                  <a:srgbClr val="FF0000"/>
                </a:solidFill>
              </a:rPr>
              <a:t>data </a:t>
            </a:r>
          </a:p>
          <a:p>
            <a:endParaRPr lang="en-US" altLang="ko-KR" sz="2000" dirty="0"/>
          </a:p>
          <a:p>
            <a:r>
              <a:rPr lang="en-US" altLang="ko-KR" sz="3300" dirty="0" smtClean="0"/>
              <a:t>   </a:t>
            </a:r>
            <a:r>
              <a:rPr lang="ko-KR" altLang="en-US" sz="3300" dirty="0" smtClean="0"/>
              <a:t>숫자</a:t>
            </a:r>
            <a:endParaRPr lang="en-US" altLang="ko-KR" sz="3300" dirty="0" smtClean="0"/>
          </a:p>
          <a:p>
            <a:r>
              <a:rPr lang="en-US" altLang="ko-KR" sz="3300" dirty="0"/>
              <a:t> </a:t>
            </a:r>
            <a:r>
              <a:rPr lang="en-US" altLang="ko-KR" sz="3300" dirty="0" smtClean="0"/>
              <a:t>  </a:t>
            </a:r>
            <a:r>
              <a:rPr lang="ko-KR" altLang="en-US" sz="3300" dirty="0" smtClean="0"/>
              <a:t>문자</a:t>
            </a:r>
            <a:r>
              <a:rPr lang="en-US" altLang="ko-KR" sz="3300" dirty="0" smtClean="0"/>
              <a:t>(text)  </a:t>
            </a:r>
            <a:r>
              <a:rPr lang="ko-KR" altLang="en-US" sz="3300" dirty="0" smtClean="0"/>
              <a:t>등을  </a:t>
            </a:r>
            <a:r>
              <a:rPr lang="en-US" altLang="ko-KR" sz="3300" dirty="0" smtClean="0"/>
              <a:t>Data base </a:t>
            </a:r>
            <a:r>
              <a:rPr lang="ko-KR" altLang="en-US" sz="3300" dirty="0" smtClean="0"/>
              <a:t>화</a:t>
            </a:r>
            <a:r>
              <a:rPr lang="en-US" altLang="ko-KR" sz="3300" dirty="0" smtClean="0"/>
              <a:t>  </a:t>
            </a:r>
          </a:p>
          <a:p>
            <a:r>
              <a:rPr lang="en-US" altLang="ko-KR" sz="3300" dirty="0"/>
              <a:t> </a:t>
            </a:r>
            <a:r>
              <a:rPr lang="en-US" altLang="ko-KR" sz="3300" dirty="0" smtClean="0"/>
              <a:t>  </a:t>
            </a:r>
            <a:r>
              <a:rPr lang="ko-KR" altLang="en-US" sz="3300" dirty="0" smtClean="0"/>
              <a:t>이미지</a:t>
            </a:r>
            <a:endParaRPr lang="en-US" altLang="ko-KR" sz="3300" dirty="0" smtClean="0"/>
          </a:p>
          <a:p>
            <a:r>
              <a:rPr lang="en-US" altLang="ko-KR" sz="3300" dirty="0"/>
              <a:t> </a:t>
            </a:r>
            <a:r>
              <a:rPr lang="en-US" altLang="ko-KR" sz="3300" dirty="0" smtClean="0"/>
              <a:t>  </a:t>
            </a:r>
            <a:r>
              <a:rPr lang="ko-KR" altLang="en-US" sz="3300" dirty="0" smtClean="0"/>
              <a:t>음성</a:t>
            </a:r>
            <a:endParaRPr lang="en-US" altLang="ko-KR" sz="3300" dirty="0" smtClean="0"/>
          </a:p>
          <a:p>
            <a:endParaRPr lang="en-US" altLang="ko-KR" sz="3300" dirty="0"/>
          </a:p>
          <a:p>
            <a:r>
              <a:rPr lang="en-US" altLang="ko-KR" sz="3300" dirty="0" smtClean="0"/>
              <a:t>   </a:t>
            </a:r>
            <a:r>
              <a:rPr lang="en-US" altLang="ko-KR" sz="3300" b="1" dirty="0" smtClean="0"/>
              <a:t>Cloud = </a:t>
            </a:r>
            <a:r>
              <a:rPr lang="ko-KR" altLang="en-US" sz="3300" b="1" dirty="0" smtClean="0"/>
              <a:t>접속 공유</a:t>
            </a:r>
            <a:endParaRPr lang="en-US" altLang="ko-KR" sz="3300" b="1" dirty="0" smtClean="0"/>
          </a:p>
          <a:p>
            <a:r>
              <a:rPr lang="en-US" altLang="ko-KR" sz="2500" b="1" dirty="0"/>
              <a:t> </a:t>
            </a:r>
            <a:r>
              <a:rPr lang="en-US" altLang="ko-KR" sz="2500" b="1" dirty="0" smtClean="0"/>
              <a:t>                  (</a:t>
            </a:r>
            <a:r>
              <a:rPr lang="ko-KR" altLang="en-US" sz="2500" b="1" dirty="0" smtClean="0"/>
              <a:t>개인 </a:t>
            </a:r>
            <a:r>
              <a:rPr lang="en-US" altLang="ko-KR" sz="2500" b="1" dirty="0" smtClean="0"/>
              <a:t>PC, </a:t>
            </a:r>
            <a:r>
              <a:rPr lang="ko-KR" altLang="en-US" sz="2500" b="1" dirty="0" smtClean="0"/>
              <a:t>개별 </a:t>
            </a:r>
            <a:r>
              <a:rPr lang="en-US" altLang="ko-KR" sz="2500" b="1" dirty="0" err="1" smtClean="0"/>
              <a:t>sw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불필요</a:t>
            </a:r>
            <a:r>
              <a:rPr lang="en-US" altLang="ko-KR" sz="2500" b="1" dirty="0" smtClean="0"/>
              <a:t>)</a:t>
            </a:r>
          </a:p>
          <a:p>
            <a:endParaRPr lang="en-US" altLang="ko-KR" sz="2500" b="1" dirty="0"/>
          </a:p>
          <a:p>
            <a:r>
              <a:rPr lang="en-US" altLang="ko-KR" sz="2500" b="1" dirty="0" smtClean="0"/>
              <a:t>         </a:t>
            </a:r>
            <a:r>
              <a:rPr lang="ko-KR" altLang="en-US" sz="2500" b="1" dirty="0" smtClean="0"/>
              <a:t>이미지</a:t>
            </a:r>
            <a:r>
              <a:rPr lang="en-US" altLang="ko-KR" sz="2500" b="1" dirty="0" smtClean="0"/>
              <a:t> DB </a:t>
            </a:r>
            <a:r>
              <a:rPr lang="ko-KR" altLang="en-US" sz="2500" b="1" dirty="0" smtClean="0"/>
              <a:t>사례</a:t>
            </a:r>
            <a:r>
              <a:rPr lang="en-US" altLang="ko-KR" sz="2500" b="1" dirty="0" smtClean="0"/>
              <a:t> : </a:t>
            </a:r>
            <a:r>
              <a:rPr lang="en-US" altLang="ko-KR" sz="2500" b="1" dirty="0" smtClean="0">
                <a:hlinkClick r:id="rId2"/>
              </a:rPr>
              <a:t>www.how-old.net</a:t>
            </a:r>
            <a:endParaRPr lang="en-US" altLang="ko-KR" sz="2500" b="1" dirty="0" smtClean="0"/>
          </a:p>
          <a:p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            (</a:t>
            </a:r>
            <a:r>
              <a:rPr lang="ko-KR" altLang="en-US" sz="2500" b="1" dirty="0" smtClean="0"/>
              <a:t>주제어 검색</a:t>
            </a:r>
            <a:r>
              <a:rPr lang="en-US" altLang="ko-KR" sz="2500" b="1" dirty="0" smtClean="0"/>
              <a:t>)</a:t>
            </a:r>
            <a:r>
              <a:rPr lang="ko-KR" altLang="en-US" sz="2500" b="1" dirty="0" smtClean="0"/>
              <a:t> 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782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7120275" cy="4752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476672"/>
            <a:ext cx="91262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프로그래밍 언어는 다양하며 목적과 시대에 따라 발전 진보 </a:t>
            </a:r>
            <a:r>
              <a:rPr lang="en-US" altLang="ko-KR" sz="2500" dirty="0" smtClean="0"/>
              <a:t>…</a:t>
            </a:r>
            <a:r>
              <a:rPr lang="ko-KR" altLang="en-US" sz="2500" dirty="0" smtClean="0"/>
              <a:t>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441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32656"/>
            <a:ext cx="817245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3728" y="6047656"/>
            <a:ext cx="46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곧 바로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대화식 언어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속도도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5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19095</TotalTime>
  <Words>541</Words>
  <Application>Microsoft Office PowerPoint</Application>
  <PresentationFormat>화면 슬라이드 쇼(4:3)</PresentationFormat>
  <Paragraphs>137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이주연</dc:creator>
  <cp:lastModifiedBy>Registered User</cp:lastModifiedBy>
  <cp:revision>107</cp:revision>
  <dcterms:created xsi:type="dcterms:W3CDTF">2015-07-15T22:10:42Z</dcterms:created>
  <dcterms:modified xsi:type="dcterms:W3CDTF">2017-09-18T00:57:21Z</dcterms:modified>
</cp:coreProperties>
</file>